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562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44"/>
    <a:srgbClr val="C80003"/>
    <a:srgbClr val="0C5E02"/>
    <a:srgbClr val="7DA85E"/>
    <a:srgbClr val="FEA634"/>
    <a:srgbClr val="485EB2"/>
    <a:srgbClr val="A653B2"/>
    <a:srgbClr val="82211C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3"/>
  </p:normalViewPr>
  <p:slideViewPr>
    <p:cSldViewPr>
      <p:cViewPr>
        <p:scale>
          <a:sx n="149" d="100"/>
          <a:sy n="149" d="100"/>
        </p:scale>
        <p:origin x="560" y="176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4414" y="667289"/>
            <a:ext cx="8280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11560" y="0"/>
            <a:ext cx="792088" cy="77155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609328" y="123479"/>
            <a:ext cx="72111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1.0 </a:t>
            </a:r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/>
          <p:nvPr/>
        </p:nvSpPr>
        <p:spPr>
          <a:xfrm>
            <a:off x="440368" y="134526"/>
            <a:ext cx="27768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C5D9B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lang="en-US" altLang="en-US" sz="2000" dirty="0">
                <a:solidFill>
                  <a:srgbClr val="1C5D9B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. </a:t>
            </a:r>
            <a:r>
              <a:rPr lang="zh-CN" sz="2000" dirty="0">
                <a:solidFill>
                  <a:srgbClr val="1C5D9B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团支部毕业年份标注</a:t>
            </a:r>
            <a:endParaRPr lang="zh-CN" sz="2000" dirty="0">
              <a:solidFill>
                <a:srgbClr val="1C5D9B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475" y="3682365"/>
            <a:ext cx="78517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1. 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此项操作用于确认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学社衔接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工作的考核基数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2. </a:t>
            </a:r>
            <a:r>
              <a:rPr lang="zh-CN" sz="1200" dirty="0">
                <a:latin typeface="华文中宋" panose="02010600040101010101" charset="-122"/>
                <a:ea typeface="华文中宋" panose="02010600040101010101" charset="-122"/>
              </a:rPr>
              <a:t>高校支部有此项操作权限（</a:t>
            </a:r>
            <a:r>
              <a:rPr lang="zh-CN" sz="12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如高校支部发现没有此权限，请尽快联系战线负责人</a:t>
            </a:r>
            <a:r>
              <a:rPr lang="zh-CN" sz="1200" dirty="0">
                <a:latin typeface="华文中宋" panose="02010600040101010101" charset="-122"/>
                <a:ea typeface="华文中宋" panose="02010600040101010101" charset="-122"/>
              </a:rPr>
              <a:t>）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3. 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在组织账号中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我的资料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-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》毕业年份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中选择本支部的情况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4. 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如果选择了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教职工团支部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，则此支部不计入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学社衔接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工作考核范围，团市委会对此类标注进行核查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5. 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如果选择了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毕业年份不统一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，管理员需要继续前往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我的团员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列表，单独标记出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2022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年毕业的团员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506" y="800809"/>
            <a:ext cx="3509586" cy="239531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3" y="791210"/>
            <a:ext cx="3617471" cy="242936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007610" y="3229610"/>
            <a:ext cx="31788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（</a:t>
            </a:r>
            <a:r>
              <a:rPr lang="en-US" altLang="zh-CN" sz="1200">
                <a:latin typeface="冬青黑体简体中文" panose="020B0300000000000000" charset="-122"/>
                <a:ea typeface="冬青黑体简体中文" panose="020B0300000000000000" charset="-122"/>
              </a:rPr>
              <a:t>2</a:t>
            </a:r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）“毕业年份不统一”团支部的额外操作</a:t>
            </a:r>
            <a:endParaRPr lang="zh-CN" altLang="en-US" sz="1200">
              <a:latin typeface="冬青黑体简体中文" panose="020B0300000000000000" charset="-122"/>
              <a:ea typeface="冬青黑体简体中文" panose="020B03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2410" y="3220720"/>
            <a:ext cx="15024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（</a:t>
            </a:r>
            <a:r>
              <a:rPr lang="en-US" altLang="zh-CN" sz="1200">
                <a:latin typeface="冬青黑体简体中文" panose="020B0300000000000000" charset="-122"/>
                <a:ea typeface="冬青黑体简体中文" panose="020B0300000000000000" charset="-122"/>
              </a:rPr>
              <a:t>1</a:t>
            </a:r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）选择毕业年份</a:t>
            </a:r>
            <a:endParaRPr lang="zh-CN" altLang="en-US" sz="1200">
              <a:latin typeface="冬青黑体简体中文" panose="020B0300000000000000" charset="-122"/>
              <a:ea typeface="冬青黑体简体中文" panose="020B0300000000000000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/>
          <p:nvPr/>
        </p:nvSpPr>
        <p:spPr>
          <a:xfrm>
            <a:off x="440368" y="134526"/>
            <a:ext cx="20148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1C5D9B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lang="en-US" altLang="en-US" sz="2000" dirty="0">
                <a:solidFill>
                  <a:srgbClr val="1C5D9B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. </a:t>
            </a:r>
            <a:r>
              <a:rPr lang="zh-CN" sz="2000" dirty="0">
                <a:solidFill>
                  <a:srgbClr val="1C5D9B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团员情况核查</a:t>
            </a:r>
            <a:endParaRPr lang="zh-CN" sz="2000" dirty="0">
              <a:solidFill>
                <a:srgbClr val="1C5D9B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475" y="3682365"/>
            <a:ext cx="7851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1. 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在组织账号中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团员管理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-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》我的团员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中查看支部成员列表，点击“修改”可查看、更新政治面貌等个人信息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</a:rPr>
              <a:t>2. 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在组织账号中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“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团干部管理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-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》我的团干部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”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中可以查看团干部情况，点击“解除”后可以进行团组织关系转接操作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7610" y="3229610"/>
            <a:ext cx="21120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（</a:t>
            </a:r>
            <a:r>
              <a:rPr lang="en-US" altLang="zh-CN" sz="1200">
                <a:latin typeface="冬青黑体简体中文" panose="020B0300000000000000" charset="-122"/>
                <a:ea typeface="冬青黑体简体中文" panose="020B0300000000000000" charset="-122"/>
              </a:rPr>
              <a:t>2</a:t>
            </a:r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）解除毕业生团干部身份</a:t>
            </a:r>
            <a:endParaRPr lang="zh-CN" altLang="en-US" sz="1200">
              <a:latin typeface="冬青黑体简体中文" panose="020B0300000000000000" charset="-122"/>
              <a:ea typeface="冬青黑体简体中文" panose="020B03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2410" y="3220720"/>
            <a:ext cx="15024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（</a:t>
            </a:r>
            <a:r>
              <a:rPr lang="en-US" altLang="zh-CN" sz="1200">
                <a:latin typeface="冬青黑体简体中文" panose="020B0300000000000000" charset="-122"/>
                <a:ea typeface="冬青黑体简体中文" panose="020B0300000000000000" charset="-122"/>
              </a:rPr>
              <a:t>1</a:t>
            </a:r>
            <a:r>
              <a:rPr lang="zh-CN" altLang="en-US" sz="1200">
                <a:latin typeface="冬青黑体简体中文" panose="020B0300000000000000" charset="-122"/>
                <a:ea typeface="冬青黑体简体中文" panose="020B0300000000000000" charset="-122"/>
              </a:rPr>
              <a:t>）查看团员情况</a:t>
            </a:r>
            <a:endParaRPr lang="zh-CN" altLang="en-US" sz="1200">
              <a:latin typeface="冬青黑体简体中文" panose="020B0300000000000000" charset="-122"/>
              <a:ea typeface="冬青黑体简体中文" panose="020B03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b="16379"/>
          <a:stretch>
            <a:fillRect/>
          </a:stretch>
        </p:blipFill>
        <p:spPr>
          <a:xfrm>
            <a:off x="127000" y="1068705"/>
            <a:ext cx="4253230" cy="19062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705" y="1068070"/>
            <a:ext cx="4462780" cy="190627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Office 主题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WPS 文字</Application>
  <PresentationFormat>全屏显示(16:9)</PresentationFormat>
  <Paragraphs>21</Paragraphs>
  <Slides>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26" baseType="lpstr">
      <vt:lpstr>Arial</vt:lpstr>
      <vt:lpstr>方正书宋_GBK</vt:lpstr>
      <vt:lpstr>Wingdings</vt:lpstr>
      <vt:lpstr>微软雅黑</vt:lpstr>
      <vt:lpstr>方正大标宋简体</vt:lpstr>
      <vt:lpstr>苹方-简</vt:lpstr>
      <vt:lpstr>Calibri</vt:lpstr>
      <vt:lpstr>汉仪旗黑</vt:lpstr>
      <vt:lpstr>宋体</vt:lpstr>
      <vt:lpstr>汉仪书宋二KW</vt:lpstr>
      <vt:lpstr>Times New Roman</vt:lpstr>
      <vt:lpstr>Hiragino Sans GB W6</vt:lpstr>
      <vt:lpstr>Arial</vt:lpstr>
      <vt:lpstr>Heiti SC Light</vt:lpstr>
      <vt:lpstr>HanziPen SC Regular</vt:lpstr>
      <vt:lpstr>楷体</vt:lpstr>
      <vt:lpstr>冬青黑体简体中文</vt:lpstr>
      <vt:lpstr>华文中宋</vt:lpstr>
      <vt:lpstr>Helvetica Neue</vt:lpstr>
      <vt:lpstr>宋体</vt:lpstr>
      <vt:lpstr>Arial Unicode MS</vt:lpstr>
      <vt:lpstr>汉仪楷体KW</vt:lpstr>
      <vt:lpstr>华文宋体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xinyuli</cp:lastModifiedBy>
  <cp:revision>195</cp:revision>
  <dcterms:created xsi:type="dcterms:W3CDTF">2022-05-26T16:16:14Z</dcterms:created>
  <dcterms:modified xsi:type="dcterms:W3CDTF">2022-05-26T16:16:14Z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