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19"/>
  </p:handoutMasterIdLst>
  <p:sldIdLst>
    <p:sldId id="266" r:id="rId4"/>
    <p:sldId id="284" r:id="rId6"/>
    <p:sldId id="285" r:id="rId7"/>
    <p:sldId id="282" r:id="rId8"/>
    <p:sldId id="273" r:id="rId9"/>
    <p:sldId id="303" r:id="rId10"/>
    <p:sldId id="286" r:id="rId11"/>
    <p:sldId id="274" r:id="rId12"/>
    <p:sldId id="290" r:id="rId13"/>
    <p:sldId id="275" r:id="rId14"/>
    <p:sldId id="294" r:id="rId15"/>
    <p:sldId id="295" r:id="rId16"/>
    <p:sldId id="296" r:id="rId17"/>
    <p:sldId id="297" r:id="rId18"/>
  </p:sldIdLst>
  <p:sldSz cx="9144000" cy="5143500" type="screen16x9"/>
  <p:notesSz cx="6858000" cy="9144000"/>
  <p:embeddedFontLst>
    <p:embeddedFont>
      <p:font typeface="方正小标宋_GBK" panose="02000000000000000000" charset="-122"/>
      <p:regular r:id="rId23"/>
    </p:embeddedFont>
    <p:embeddedFont>
      <p:font typeface="Calibri" panose="020F0502020204030204" pitchFamily="34" charset="0"/>
      <p:regular r:id="rId24"/>
    </p:embeddedFont>
    <p:embeddedFont>
      <p:font typeface="华文中宋" panose="0201060004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7"/>
    <p:restoredTop sz="94662"/>
  </p:normalViewPr>
  <p:slideViewPr>
    <p:cSldViewPr snapToGrid="0" showGuides="1">
      <p:cViewPr varScale="1">
        <p:scale>
          <a:sx n="123" d="100"/>
          <a:sy n="123" d="100"/>
        </p:scale>
        <p:origin x="236" y="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32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Gujarati MT" panose="00000500070000000000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Gujarati MT" panose="00000500070000000000" charset="0"/>
              </a:rPr>
            </a:fld>
            <a:endParaRPr lang="zh-CN" altLang="en-US">
              <a:latin typeface="Gujarati MT" panose="00000500070000000000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Gujarati MT" panose="00000500070000000000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Gujarati MT" panose="00000500070000000000" charset="0"/>
              </a:rPr>
            </a:fld>
            <a:endParaRPr lang="zh-CN" altLang="en-US">
              <a:latin typeface="Gujarati MT" panose="0000050007000000000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46231-3010-C84C-B274-E44E15E341D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30994-0F83-DF41-A57E-41AF751F9E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30994-0F83-DF41-A57E-41AF751F9E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A1D7968-2979-4A7F-9D5F-D9BF65B2F8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DC277-A576-410B-9A8C-7F4660846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microsoft.com/office/2007/relationships/hdphoto" Target="../media/image10.wdp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microsoft.com/office/2007/relationships/hdphoto" Target="../media/image10.wdp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8" name="组合 17"/>
          <p:cNvGrpSpPr/>
          <p:nvPr userDrawn="1"/>
        </p:nvGrpSpPr>
        <p:grpSpPr>
          <a:xfrm>
            <a:off x="-133254" y="-36717"/>
            <a:ext cx="9277187" cy="5180218"/>
            <a:chOff x="-133254" y="-36718"/>
            <a:chExt cx="9277187" cy="5216871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33254" y="-36718"/>
              <a:ext cx="9277187" cy="521687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314069" y="2333101"/>
              <a:ext cx="6415390" cy="41246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06831" y="2863738"/>
              <a:ext cx="1795367" cy="3685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Marke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65689" y="3454962"/>
              <a:ext cx="2477649" cy="20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488977" y="1656873"/>
              <a:ext cx="4087669" cy="56739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705481" y="561355"/>
              <a:ext cx="3575754" cy="67331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0386" y="258245"/>
            <a:ext cx="1112329" cy="62962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70327" y="152312"/>
            <a:ext cx="1579880" cy="713740"/>
            <a:chOff x="239887" y="172132"/>
            <a:chExt cx="1579880" cy="713740"/>
          </a:xfrm>
        </p:grpSpPr>
        <p:pic>
          <p:nvPicPr>
            <p:cNvPr id="13" name="图片 12" descr="团徽团旗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9887" y="172132"/>
              <a:ext cx="699770" cy="713740"/>
            </a:xfrm>
            <a:prstGeom prst="rect">
              <a:avLst/>
            </a:prstGeom>
          </p:spPr>
        </p:pic>
        <p:pic>
          <p:nvPicPr>
            <p:cNvPr id="14" name="图片 13" descr="正常标志正形"/>
            <p:cNvPicPr>
              <a:picLocks noChangeAspect="1"/>
            </p:cNvPicPr>
            <p:nvPr/>
          </p:nvPicPr>
          <p:blipFill>
            <a:blip r:embed="rId13">
              <a:biLevel thresh="25000"/>
            </a:blip>
            <a:stretch>
              <a:fillRect/>
            </a:stretch>
          </p:blipFill>
          <p:spPr>
            <a:xfrm>
              <a:off x="1119997" y="186102"/>
              <a:ext cx="699770" cy="699770"/>
            </a:xfrm>
            <a:prstGeom prst="rect">
              <a:avLst/>
            </a:prstGeom>
          </p:spPr>
        </p:pic>
      </p:grp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8" name="组合 17"/>
          <p:cNvGrpSpPr/>
          <p:nvPr userDrawn="1"/>
        </p:nvGrpSpPr>
        <p:grpSpPr>
          <a:xfrm>
            <a:off x="-133254" y="-36717"/>
            <a:ext cx="9277187" cy="5180218"/>
            <a:chOff x="-133254" y="-36718"/>
            <a:chExt cx="9277187" cy="5216871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33254" y="-36718"/>
              <a:ext cx="9277187" cy="521687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314069" y="2333101"/>
              <a:ext cx="6415390" cy="41246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06831" y="2863738"/>
              <a:ext cx="1795367" cy="3685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Marke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65689" y="3454962"/>
              <a:ext cx="2477649" cy="20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488977" y="1656873"/>
              <a:ext cx="4087669" cy="56739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705481" y="561355"/>
              <a:ext cx="3575754" cy="67331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0386" y="258245"/>
            <a:ext cx="1112329" cy="62962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70327" y="152312"/>
            <a:ext cx="1579880" cy="713740"/>
            <a:chOff x="239887" y="172132"/>
            <a:chExt cx="1579880" cy="713740"/>
          </a:xfrm>
        </p:grpSpPr>
        <p:pic>
          <p:nvPicPr>
            <p:cNvPr id="13" name="图片 12" descr="团徽团旗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9887" y="172132"/>
              <a:ext cx="699770" cy="713740"/>
            </a:xfrm>
            <a:prstGeom prst="rect">
              <a:avLst/>
            </a:prstGeom>
          </p:spPr>
        </p:pic>
        <p:pic>
          <p:nvPicPr>
            <p:cNvPr id="14" name="图片 13" descr="正常标志正形"/>
            <p:cNvPicPr>
              <a:picLocks noChangeAspect="1"/>
            </p:cNvPicPr>
            <p:nvPr/>
          </p:nvPicPr>
          <p:blipFill>
            <a:blip r:embed="rId13">
              <a:biLevel thresh="25000"/>
            </a:blip>
            <a:stretch>
              <a:fillRect/>
            </a:stretch>
          </p:blipFill>
          <p:spPr>
            <a:xfrm>
              <a:off x="1119997" y="186102"/>
              <a:ext cx="699770" cy="699770"/>
            </a:xfrm>
            <a:prstGeom prst="rect">
              <a:avLst/>
            </a:prstGeom>
          </p:spPr>
        </p:pic>
      </p:grp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16687F6-7618-4146-AFC4-F3F40C869F3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9E6827A-E085-4248-88B7-2CA81226F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23.xml"/><Relationship Id="rId4" Type="http://schemas.openxmlformats.org/officeDocument/2006/relationships/image" Target="../media/image15.png"/><Relationship Id="rId3" Type="http://schemas.openxmlformats.org/officeDocument/2006/relationships/tags" Target="../tags/tag22.xml"/><Relationship Id="rId2" Type="http://schemas.openxmlformats.org/officeDocument/2006/relationships/image" Target="../media/image14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26.xml"/><Relationship Id="rId4" Type="http://schemas.openxmlformats.org/officeDocument/2006/relationships/image" Target="../media/image15.png"/><Relationship Id="rId3" Type="http://schemas.openxmlformats.org/officeDocument/2006/relationships/tags" Target="../tags/tag25.xml"/><Relationship Id="rId2" Type="http://schemas.openxmlformats.org/officeDocument/2006/relationships/image" Target="../media/image14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28.xml"/><Relationship Id="rId4" Type="http://schemas.openxmlformats.org/officeDocument/2006/relationships/image" Target="../media/image18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31.xml"/><Relationship Id="rId4" Type="http://schemas.openxmlformats.org/officeDocument/2006/relationships/image" Target="../media/image15.png"/><Relationship Id="rId3" Type="http://schemas.openxmlformats.org/officeDocument/2006/relationships/tags" Target="../tags/tag30.xml"/><Relationship Id="rId2" Type="http://schemas.openxmlformats.org/officeDocument/2006/relationships/image" Target="../media/image14.png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tags" Target="../tags/tag3.xml"/><Relationship Id="rId4" Type="http://schemas.openxmlformats.org/officeDocument/2006/relationships/image" Target="../media/image14.png"/><Relationship Id="rId3" Type="http://schemas.openxmlformats.org/officeDocument/2006/relationships/tags" Target="../tags/tag2.xml"/><Relationship Id="rId2" Type="http://schemas.openxmlformats.org/officeDocument/2006/relationships/image" Target="../media/image1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https://mp.weixin.qq.com/s/Bb-fXbKUqybl7zkKgSdPYA" TargetMode="External"/><Relationship Id="rId8" Type="http://schemas.openxmlformats.org/officeDocument/2006/relationships/hyperlink" Target="https://mp.weixin.qq.com/s?__biz=Mzg5ODc1OTQ1Mg==&amp;mid=2247604875&amp;idx=1&amp;sn=0004eb627aae02de009b21a303266e57&amp;scene=21#wechat_redirect" TargetMode="External"/><Relationship Id="rId7" Type="http://schemas.openxmlformats.org/officeDocument/2006/relationships/hyperlink" Target="https://mp.weixin.qq.com/s?__biz=Mzg5ODc1OTQ1Mg==&amp;mid=2247604878&amp;idx=1&amp;sn=ab40a88a096f4a01f7d82786ed86c70b&amp;chksm=c05eb4fdf7293debf5f38624432bcaf27d4291291ee6b6e71c2e2ce055b2e704309ab594f1ee&amp;cur_album_id=3805557831420641292&amp;scene=189#wechat_redirect" TargetMode="External"/><Relationship Id="rId6" Type="http://schemas.openxmlformats.org/officeDocument/2006/relationships/hyperlink" Target="https://mp.weixin.qq.com/s?__biz=Mzg5ODc1OTQ1Mg==&amp;mid=2247605049&amp;idx=1&amp;sn=07458c521395ec6627428c17ddb32600&amp;scene=21#wechat_redirect" TargetMode="External"/><Relationship Id="rId5" Type="http://schemas.openxmlformats.org/officeDocument/2006/relationships/image" Target="../media/image13.png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5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6" Type="http://schemas.openxmlformats.org/officeDocument/2006/relationships/tags" Target="../tags/tag15.xml"/><Relationship Id="rId5" Type="http://schemas.openxmlformats.org/officeDocument/2006/relationships/image" Target="../media/image15.png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1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19.xml"/><Relationship Id="rId4" Type="http://schemas.openxmlformats.org/officeDocument/2006/relationships/image" Target="../media/image15.png"/><Relationship Id="rId3" Type="http://schemas.openxmlformats.org/officeDocument/2006/relationships/tags" Target="../tags/tag18.xml"/><Relationship Id="rId2" Type="http://schemas.openxmlformats.org/officeDocument/2006/relationships/image" Target="../media/image14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/>
        </p:nvSpPr>
        <p:spPr>
          <a:xfrm>
            <a:off x="262253" y="1000096"/>
            <a:ext cx="8620760" cy="212682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noAutofit/>
          </a:bodyPr>
          <a:lstStyle/>
          <a:p>
            <a:pPr indent="0" algn="ctr" fontAlgn="auto">
              <a:lnSpc>
                <a:spcPts val="7000"/>
              </a:lnSpc>
            </a:pPr>
            <a:r>
              <a:rPr lang="en-US" altLang="zh-CN" sz="48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2025</a:t>
            </a:r>
            <a:r>
              <a:rPr lang="zh-CN" altLang="en-US" sz="48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年度</a:t>
            </a:r>
            <a:endParaRPr lang="zh-CN" altLang="en-US" sz="4800" b="1" dirty="0">
              <a:ln w="12700" cmpd="sng">
                <a:noFill/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pPr indent="0" algn="ctr" fontAlgn="auto">
              <a:lnSpc>
                <a:spcPts val="7000"/>
              </a:lnSpc>
            </a:pPr>
            <a:r>
              <a:rPr lang="zh-CN" altLang="en-US" sz="40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组织生活会和团员教育评议</a:t>
            </a:r>
            <a:endParaRPr lang="zh-CN" altLang="en-US" sz="4000" b="1" dirty="0">
              <a:ln w="12700" cmpd="sng">
                <a:noFill/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32957" y="3126922"/>
            <a:ext cx="455567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共青团北京师范大学**学院委员会</a:t>
            </a:r>
            <a:endParaRPr lang="zh-CN" altLang="en-US" sz="1400" b="1" dirty="0">
              <a:ln w="12700" cmpd="sng">
                <a:noFill/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pPr algn="ctr"/>
            <a:r>
              <a:rPr lang="zh-CN" altLang="en-US" sz="14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**团支部</a:t>
            </a:r>
            <a:endParaRPr lang="en-US" altLang="zh-CN" sz="1400" b="1" dirty="0">
              <a:ln w="12700" cmpd="sng">
                <a:noFill/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pPr algn="ctr"/>
            <a:r>
              <a:rPr lang="en-US" altLang="zh-CN" sz="14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2026</a:t>
            </a:r>
            <a:r>
              <a:rPr lang="zh-CN" altLang="en-US" sz="14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年*月*日</a:t>
            </a:r>
            <a:endParaRPr lang="zh-CN" altLang="en-US" sz="1400" b="1" dirty="0">
              <a:ln w="12700" cmpd="sng">
                <a:noFill/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6941820" cy="0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1008000" y="87750"/>
            <a:ext cx="4879975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注意事项</a:t>
            </a:r>
            <a:endParaRPr lang="zh-CN" altLang="en-US" sz="2400" b="1" dirty="0">
              <a:solidFill>
                <a:srgbClr val="C00000"/>
              </a:solidFill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770" y="1156334"/>
            <a:ext cx="7396480" cy="31136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41" y="1232808"/>
            <a:ext cx="7328809" cy="324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60000"/>
              </a:lnSpc>
            </a:pP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1.测评实行无记名投票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60000"/>
              </a:lnSpc>
            </a:pP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请大家围绕团员有信仰、讲政治、重品行、争先锋、守纪律等五个维度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对每名团员（包括自己）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进行先进性评价，各维度具体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条目可参考《</a:t>
            </a:r>
            <a:r>
              <a:rPr lang="zh-CN" altLang="en-US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新时代共青团员先进性评价指导大纲》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60000"/>
              </a:lnSpc>
            </a:pP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测评表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里有4个测评等次，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每名团员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只能勾选1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个等次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，请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勾选</a:t>
            </a:r>
            <a:r>
              <a:rPr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你认为合适的选项，其中，“优秀”不超过30%</a:t>
            </a:r>
            <a:r>
              <a:rPr lang="zh-CN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，也就是</a:t>
            </a:r>
            <a:r>
              <a:rPr lang="en-US" altLang="zh-CN" dirty="0">
                <a:solidFill>
                  <a:srgbClr val="FF0000"/>
                </a:solidFill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位。</a:t>
            </a:r>
            <a:endParaRPr lang="zh-CN" altLang="en-US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大会第四项</a:t>
            </a:r>
            <a:r>
              <a:rPr lang="en-US" altLang="zh-CN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上级团组织XX老师点评讲话</a:t>
            </a:r>
            <a:endParaRPr lang="zh-CN" altLang="en-US" sz="28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大会第五项</a:t>
            </a:r>
            <a:r>
              <a:rPr lang="en-US" altLang="zh-CN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重温入团誓词</a:t>
            </a:r>
            <a:endParaRPr lang="zh-CN" altLang="en-US" sz="28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6941820" cy="0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1008000" y="87750"/>
            <a:ext cx="4879975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重温入团誓词</a:t>
            </a:r>
            <a:endParaRPr lang="zh-CN" altLang="en-US" sz="2400" b="1" dirty="0">
              <a:solidFill>
                <a:srgbClr val="C00000"/>
              </a:solidFill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2" name="图片 1" descr="团旗4096_27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85" y="840105"/>
            <a:ext cx="4666615" cy="3111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26025" y="742315"/>
            <a:ext cx="37636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我志愿加入中国共产主义青年团，坚决拥护中国共产党的领导，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遵守团的章程，执行团的决议，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履行团员义务，严守团的纪律，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勤奋学习，积极工作，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吃苦在前，享受在后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为共产主义事业而奋斗！</a:t>
            </a:r>
            <a:endParaRPr lang="en-US" altLang="zh-CN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宣誓人：XXX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sz="4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请党放心</a:t>
            </a:r>
            <a:r>
              <a:rPr lang="en-US" altLang="zh-CN" sz="4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4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强国有我！</a:t>
            </a:r>
            <a:endParaRPr lang="zh-CN" altLang="en-US" sz="48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33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报告到会情况</a:t>
            </a:r>
            <a:endParaRPr lang="zh-CN" altLang="en-US" sz="33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6941820" cy="0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1008000" y="87750"/>
            <a:ext cx="4879975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报告到会情况</a:t>
            </a:r>
            <a:endParaRPr lang="zh-CN" altLang="en-US" sz="24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770" y="1156335"/>
            <a:ext cx="6940550" cy="2984500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41" y="1232808"/>
            <a:ext cx="7328809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应到会团员</a:t>
            </a:r>
            <a:r>
              <a:rPr lang="zh-CN" altLang="en-US" kern="1600" dirty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endParaRPr lang="zh-CN" altLang="en-US" kern="1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因病因事请假</a:t>
            </a:r>
            <a:r>
              <a:rPr lang="zh-CN" altLang="en-US" kern="1600" dirty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endParaRPr lang="zh-CN" altLang="en-US" kern="1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实际到会团员</a:t>
            </a:r>
            <a:r>
              <a:rPr lang="zh-CN" altLang="en-US" kern="1600" dirty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endParaRPr lang="zh-CN" altLang="en-US" kern="1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kern="1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实际参会团员</a:t>
            </a:r>
            <a:r>
              <a:rPr lang="zh-CN" altLang="en-US" kern="1600" dirty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kern="1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人，大于应到会团员人数的</a:t>
            </a:r>
            <a:r>
              <a:rPr lang="zh-CN" altLang="en-US" kern="1600" dirty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三分之二</a:t>
            </a:r>
            <a:endParaRPr lang="zh-CN" altLang="en-US" kern="1600" dirty="0">
              <a:solidFill>
                <a:srgbClr val="C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r>
              <a:rPr lang="en-US" altLang="zh-CN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 </a:t>
            </a: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大会第一项</a:t>
            </a:r>
            <a:r>
              <a:rPr lang="en-US" altLang="zh-CN" sz="33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endParaRPr lang="zh-CN" altLang="en-US" sz="28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pic>
        <p:nvPicPr>
          <p:cNvPr id="3075" name="图片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404" y="19050"/>
            <a:ext cx="53459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9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r="10796"/>
          <a:stretch>
            <a:fillRect/>
          </a:stretch>
        </p:blipFill>
        <p:spPr bwMode="auto">
          <a:xfrm>
            <a:off x="8331994" y="28281"/>
            <a:ext cx="534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8920" y="1870075"/>
            <a:ext cx="82702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团纪学习</a:t>
            </a:r>
            <a:r>
              <a:rPr lang="en-US" altLang="zh-CN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通报</a:t>
            </a:r>
            <a:r>
              <a:rPr lang="en-US" altLang="zh-CN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团支部</a:t>
            </a:r>
            <a:r>
              <a:rPr lang="zh-CN" altLang="en-US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委员会</a:t>
            </a:r>
            <a:endParaRPr lang="zh-CN" altLang="en-US" sz="28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纪律建设情况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7215505" cy="635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867410" y="87630"/>
            <a:ext cx="6475730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一、</a:t>
            </a: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团纪学习</a:t>
            </a:r>
            <a:endParaRPr lang="zh-CN" altLang="en-US" sz="24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770" y="1156334"/>
            <a:ext cx="7396480" cy="31136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5525" y="1401445"/>
            <a:ext cx="66954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Times New Roman" panose="02020503050405090304" charset="0"/>
                <a:ea typeface="微软雅黑" panose="020B0503020204020204" charset="-122"/>
                <a:cs typeface="Times New Roman" panose="02020503050405090304" charset="0"/>
                <a:hlinkClick r:id="rId6" action="ppaction://hlinkfile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hlinkClick r:id="rId6" action="ppaction://hlinkfile"/>
              </a:rPr>
              <a:t>一图读懂《中国共产主义青年团纪律处分条例（试行）》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hlinkClick r:id="rId7" action="ppaction://hlinkfile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Times New Roman" panose="02020503050405090304" charset="0"/>
                <a:ea typeface="微软雅黑" panose="020B0503020204020204" charset="-122"/>
                <a:cs typeface="Times New Roman" panose="02020503050405090304" charset="0"/>
                <a:hlinkClick r:id="rId7" action="ppaction://hlinkfile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hlinkClick r:id="rId7" action="ppaction://hlinkfile"/>
              </a:rPr>
              <a:t>学习手账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hlinkClick r:id="rId7" action="ppaction://hlinkfile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Times New Roman" panose="02020503050405090304" charset="0"/>
                <a:ea typeface="微软雅黑" panose="020B0503020204020204" charset="-122"/>
                <a:cs typeface="Times New Roman" panose="02020503050405090304" charset="0"/>
                <a:hlinkClick r:id="rId8" action="ppaction://hlinkfile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hlinkClick r:id="rId8" action="ppaction://hlinkfile"/>
              </a:rPr>
              <a:t>思维导图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hlinkClick r:id="rId7" action="ppaction://hlinkfile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Times New Roman" panose="02020503050405090304" charset="0"/>
                <a:ea typeface="微软雅黑" panose="020B0503020204020204" charset="-122"/>
                <a:cs typeface="Times New Roman" panose="02020503050405090304" charset="0"/>
                <a:hlinkClick r:id="rId9" action="ppaction://hlinkfile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hlinkClick r:id="rId9" action="ppaction://hlinkfile"/>
              </a:rPr>
              <a:t>团纪处分条例导学微团课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7215505" cy="635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867410" y="87630"/>
            <a:ext cx="6475730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二</a:t>
            </a:r>
            <a:r>
              <a:rPr lang="en-US" altLang="zh-CN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通报团支部委员会纪律建设情况</a:t>
            </a:r>
            <a:endParaRPr lang="zh-CN" altLang="en-US" sz="24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770" y="1156334"/>
            <a:ext cx="7396480" cy="31136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大会第二项</a:t>
            </a:r>
            <a:r>
              <a:rPr lang="en-US" altLang="zh-CN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交流发言</a:t>
            </a:r>
            <a:endParaRPr lang="zh-CN" altLang="en-US" sz="33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678930" y="4869498"/>
            <a:ext cx="2057400" cy="273844"/>
          </a:xfrm>
        </p:spPr>
        <p:txBody>
          <a:bodyPr/>
          <a:lstStyle/>
          <a:p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2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535233"/>
            <a:ext cx="6941820" cy="0"/>
          </a:xfrm>
          <a:prstGeom prst="line">
            <a:avLst/>
          </a:prstGeom>
          <a:ln w="28575" cmpd="sng">
            <a:solidFill>
              <a:srgbClr val="C00000"/>
            </a:solidFill>
          </a:ln>
          <a:effectLst>
            <a:outerShdw blurRad="25400" dist="25400" dir="8100000" algn="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箭头: 五边形 24"/>
          <p:cNvSpPr/>
          <p:nvPr/>
        </p:nvSpPr>
        <p:spPr>
          <a:xfrm>
            <a:off x="303196" y="93126"/>
            <a:ext cx="591953" cy="359357"/>
          </a:xfrm>
          <a:prstGeom prst="homePlate">
            <a:avLst/>
          </a:prstGeom>
          <a:solidFill>
            <a:srgbClr val="C00000"/>
          </a:solidFill>
          <a:ln>
            <a:solidFill>
              <a:srgbClr val="DF3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151599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" y="93126"/>
            <a:ext cx="108284" cy="359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30"/>
          <p:cNvSpPr txBox="1"/>
          <p:nvPr/>
        </p:nvSpPr>
        <p:spPr>
          <a:xfrm>
            <a:off x="1008000" y="87750"/>
            <a:ext cx="4879975" cy="494030"/>
          </a:xfrm>
          <a:prstGeom prst="rect">
            <a:avLst/>
          </a:prstGeom>
          <a:noFill/>
        </p:spPr>
        <p:txBody>
          <a:bodyPr wrap="square" lIns="168910" tIns="79375" rtlCol="0">
            <a:spAutoFit/>
          </a:bodyPr>
          <a:lstStyle/>
          <a:p>
            <a:pPr defTabSz="51435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交流发言要求</a:t>
            </a:r>
            <a:endParaRPr lang="zh-CN" altLang="en-US" sz="2400" b="1" dirty="0">
              <a:solidFill>
                <a:srgbClr val="C00000"/>
              </a:solidFill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770" y="1156334"/>
            <a:ext cx="7396480" cy="31136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41" y="1232808"/>
            <a:ext cx="7328809" cy="274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60000"/>
              </a:lnSpc>
            </a:pPr>
            <a:r>
              <a:rPr lang="zh-CN" altLang="en-US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1.请大家按照团支部书记、委员、其他团员的顺序逐个依次发言，交流心得体会、查找差距不足，勇于开展批评与自我批评；</a:t>
            </a:r>
            <a:endParaRPr lang="zh-CN" altLang="en-US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60000"/>
              </a:lnSpc>
            </a:pPr>
            <a:r>
              <a:rPr lang="zh-CN" altLang="en-US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2.每位团员发言后，请其他团员对其简单评议，肯定成绩、指出不足；</a:t>
            </a:r>
            <a:endParaRPr lang="zh-CN" altLang="en-US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60000"/>
              </a:lnSpc>
            </a:pPr>
            <a:r>
              <a:rPr lang="zh-CN" altLang="en-US" dirty="0">
                <a:latin typeface="Times New Roman" panose="02020503050405090304" charset="0"/>
                <a:ea typeface="微软雅黑" panose="020B0503020204020204" charset="-122"/>
                <a:cs typeface="微软雅黑" panose="020B0503020204020204" charset="-122"/>
              </a:rPr>
              <a:t>3.查找不足要勇于解剖自己、见人见事见思想，互相评议要开诚布公、不讲空话套话，达到统一思想、增进团结、互相监督、共同提高的目的。 </a:t>
            </a:r>
            <a:endParaRPr lang="zh-CN" altLang="en-US" dirty="0">
              <a:latin typeface="Times New Roman" panose="0202050305040509030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77553"/>
            <a:ext cx="9144000" cy="193833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 eaLnBrk="1" hangingPunct="1">
              <a:defRPr kumimoj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大会第三项</a:t>
            </a:r>
            <a:r>
              <a:rPr lang="en-US" altLang="zh-CN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 </a:t>
            </a:r>
            <a:r>
              <a:rPr lang="zh-CN" altLang="en-US" sz="2800" b="1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+mn-ea"/>
              </a:rPr>
              <a:t>开展民主评议</a:t>
            </a:r>
            <a:endParaRPr lang="zh-CN" altLang="en-US" sz="2800" b="1" dirty="0">
              <a:latin typeface="方正启体简体" panose="03000509000000000000" pitchFamily="65" charset="-122"/>
              <a:ea typeface="方正启体简体" panose="03000509000000000000" pitchFamily="65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51419" y="152445"/>
            <a:ext cx="1101728" cy="542925"/>
            <a:chOff x="10597659" y="203260"/>
            <a:chExt cx="1468971" cy="723900"/>
          </a:xfrm>
        </p:grpSpPr>
        <p:pic>
          <p:nvPicPr>
            <p:cNvPr id="23" name="图片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3843" y="203260"/>
              <a:ext cx="7127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9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5" r="10796"/>
            <a:stretch>
              <a:fillRect/>
            </a:stretch>
          </p:blipFill>
          <p:spPr bwMode="auto">
            <a:xfrm>
              <a:off x="10597659" y="203260"/>
              <a:ext cx="712788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1" b="321"/>
          <a:stretch>
            <a:fillRect/>
          </a:stretch>
        </p:blipFill>
        <p:spPr>
          <a:xfrm>
            <a:off x="7559675" y="3620770"/>
            <a:ext cx="1584325" cy="15227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Y2Q1Nzg4ZTE1YTZiNzU4YmRkYzhlNDI5MzJhZWFmMT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uni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7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Gujarati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fillStyleLst>
      <a:lnStyleLst>
        <a:ln w="6350" cap="flat" cmpd="sng" algn="ctr"/>
        <a:ln w="12700" cap="flat" cmpd="sng" algn="ctr"/>
        <a:ln w="19050" cap="flat" cmpd="sng" algn="ctr"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ni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7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Gujarati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fillStyleLst>
      <a:lnStyleLst>
        <a:ln w="6350" cap="flat" cmpd="sng" algn="ctr"/>
        <a:ln w="12700" cap="flat" cmpd="sng" algn="ctr"/>
        <a:ln w="19050" cap="flat" cmpd="sng" algn="ctr"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ujarati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WPS 文字</Application>
  <PresentationFormat>全屏显示(16:9)</PresentationFormat>
  <Paragraphs>79</Paragraphs>
  <Slides>14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Gujarati MT</vt:lpstr>
      <vt:lpstr>方正小标宋_GBK</vt:lpstr>
      <vt:lpstr>微软雅黑</vt:lpstr>
      <vt:lpstr>汉仪旗黑</vt:lpstr>
      <vt:lpstr>Calibri</vt:lpstr>
      <vt:lpstr>方正启体简体</vt:lpstr>
      <vt:lpstr>苹方-简</vt:lpstr>
      <vt:lpstr>华文中宋</vt:lpstr>
      <vt:lpstr>Times New Roman</vt:lpstr>
      <vt:lpstr>宋体</vt:lpstr>
      <vt:lpstr>汉仪书宋二KW</vt:lpstr>
      <vt:lpstr>等线</vt:lpstr>
      <vt:lpstr>汉仪中等线KW</vt:lpstr>
      <vt:lpstr>Arial Unicode MS</vt:lpstr>
      <vt:lpstr>微软雅黑</vt:lpstr>
      <vt:lpstr>方正启体简体</vt:lpstr>
      <vt:lpstr>2_unioffice Theme</vt:lpstr>
      <vt:lpstr>unioffice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FoxyUtils ehf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王欣钰</cp:lastModifiedBy>
  <cp:revision>43</cp:revision>
  <dcterms:created xsi:type="dcterms:W3CDTF">2026-03-11T03:21:58Z</dcterms:created>
  <dcterms:modified xsi:type="dcterms:W3CDTF">2026-03-11T03:21:58Z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F60A025DAD98F355B0D2B069FFCBFEC7_43</vt:lpwstr>
  </property>
  <property fmtid="{D5CDD505-2E9C-101B-9397-08002B2CF9AE}" pid="3" name="KSOProductBuildVer">
    <vt:lpwstr>2052-12.1.25195.25195</vt:lpwstr>
  </property>
</Properties>
</file>